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2" r:id="rId4"/>
    <p:sldId id="258" r:id="rId5"/>
    <p:sldId id="259" r:id="rId6"/>
    <p:sldId id="261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7B"/>
    <a:srgbClr val="8EDCE6"/>
    <a:srgbClr val="3A86FF"/>
    <a:srgbClr val="8338EC"/>
    <a:srgbClr val="FF006E"/>
    <a:srgbClr val="FB5607"/>
    <a:srgbClr val="FFBE0B"/>
    <a:srgbClr val="848484"/>
    <a:srgbClr val="20283C"/>
    <a:srgbClr val="304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7A220-0A8F-4C01-B29A-EB32B8EC5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5B89B2-EB85-412D-A763-F5651C8A8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CB3B8-75B5-4572-8D88-34E38A5A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7A890-0D4E-41D8-854E-B7E6ACD9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7A887-B56C-42A8-AE6F-64413749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3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B7DB1-6D8D-4698-80C0-6A740975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38248B-60D5-4D4E-9FA8-BFD050B4C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B0DD9-5848-4ADB-8BFD-1DCC7CD2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2111D-099D-4543-8839-E4BEB8C2A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2B124-728B-4632-B8BB-5553C79D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20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E6827C-0328-4DF1-8405-9444877AB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14E705-FDED-497B-81DF-05B8A0FA8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0BB72-B72E-4CD8-98CA-69C95E67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F71BB-460D-4265-A498-76BC1B54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67413-7DB2-4F47-AFFB-A847851C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92F99-55E5-4495-8D90-84371265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AD398-CDF8-4AD4-A1A8-08890998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ECA71-16DC-4AF7-81C3-A892D12C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92C90-83B5-4C13-A213-3EE461B8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E6A9E-3155-4AF7-90B4-573FA035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CEB90-EC42-43B9-8367-3D52162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15CFB4-BDFD-465B-93C5-40B16A840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67904-280D-49A3-9EA6-B8AA2370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D3B4D-E007-4991-84BB-265B01DF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632DB-FE9E-400A-9190-020BD61C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1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28294-A76B-4275-92BC-1ACB5FFA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5A666-77C5-4DBE-912B-8ADB83BCB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F3714-D8AD-41FC-8584-40EA38C65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DBAB3-1B08-4761-B0EB-AECF7FD1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8B9CF-76FE-4969-9AFF-AB424E92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FFABF-039E-4B01-9527-BC44F641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6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33596-AEB8-48C4-8D53-9D6308D8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83BA8-C3AA-46BB-96D7-372465709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53B688-3189-4677-B3EE-614BEF806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4FF2BE-9C7D-4B9F-9482-324DEC179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9E91E7-A824-4A95-B7FC-3748DC1ED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C1FFF7-29CB-4915-8408-13B3A367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C02CC3-BAEA-499C-A163-2ADCCBEE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5B2FF9-F201-4D6D-BD18-BDFBA4FF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2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D3F43-6D8E-45C4-AF31-13EFE087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B12857-2BC6-4D80-827D-905A9469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487634-8C11-4E72-A711-04B7FF80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10674-A0E0-47BC-8B8C-6124F976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7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EA166C-4E45-41B4-BA27-5EE44053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36C382-48FD-4D3D-BEA8-9C3BE6E5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2AD3E5-732B-4D0B-8CC4-CF16F8E70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82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C2C5-A609-4EC1-BD91-392F198B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07C94-FB9D-4F45-A78E-AB962C58E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ADFA27-050F-456C-BAB1-8B24B146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71E8A-4A2B-4198-9FFF-08BA6740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C992B-08E5-457D-B3AD-02763B9B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FC380-EC93-4DC5-B93A-9E68A38EF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2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CC9BA-D08D-4007-AE1D-84BDF0AD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F24687-D98E-4ADC-A021-E7D271E49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4CB072-6502-4EF3-8624-44674203D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B1DC0D-1711-4A69-8AEF-76E19EC0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BC384A-D4A4-48CC-89CC-F6365432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930FD-F523-40B4-97FD-90ACCC9B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1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E4AB9E-5A6D-4798-BD4B-934E1EC9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FB5CA-A603-42D5-BCC9-203A42D9B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78BE6-4077-4F14-9496-902A21EBA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C4C0F-E35E-42F3-A8E2-30889C429B47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50632-238C-4913-BD71-440DE2DF9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84DF0-8BBE-470F-AB46-0247BCEE3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76EBA-90D4-4944-910F-8C9A50283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80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손흥민, 토트넘 남는다&quot; 영국 매체 보도 :: 공감언론 뉴시스통신사 ::">
            <a:extLst>
              <a:ext uri="{FF2B5EF4-FFF2-40B4-BE49-F238E27FC236}">
                <a16:creationId xmlns:a16="http://schemas.microsoft.com/office/drawing/2014/main" id="{8B24E558-77D0-4452-B022-DF46511EA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0" b="97814" l="9455" r="89455">
                        <a14:foregroundMark x1="58182" y1="21858" x2="58182" y2="21858"/>
                        <a14:foregroundMark x1="58182" y1="21858" x2="58182" y2="21858"/>
                        <a14:foregroundMark x1="57091" y1="27869" x2="57091" y2="27869"/>
                        <a14:foregroundMark x1="57091" y1="27869" x2="57091" y2="27869"/>
                        <a14:foregroundMark x1="65091" y1="29508" x2="65091" y2="29508"/>
                        <a14:foregroundMark x1="65091" y1="29508" x2="65091" y2="29508"/>
                        <a14:foregroundMark x1="65091" y1="29508" x2="65091" y2="29508"/>
                        <a14:foregroundMark x1="69818" y1="38798" x2="69818" y2="38798"/>
                        <a14:foregroundMark x1="69818" y1="38798" x2="69818" y2="38798"/>
                        <a14:foregroundMark x1="69818" y1="36066" x2="69818" y2="36066"/>
                        <a14:foregroundMark x1="69818" y1="30601" x2="69818" y2="30601"/>
                        <a14:foregroundMark x1="69818" y1="30601" x2="69818" y2="30601"/>
                        <a14:foregroundMark x1="69091" y1="26230" x2="69091" y2="26230"/>
                        <a14:foregroundMark x1="69091" y1="26230" x2="69091" y2="26230"/>
                        <a14:foregroundMark x1="69818" y1="24044" x2="69818" y2="24044"/>
                        <a14:foregroundMark x1="69818" y1="23497" x2="69818" y2="23497"/>
                        <a14:foregroundMark x1="76727" y1="57923" x2="76727" y2="57923"/>
                        <a14:foregroundMark x1="76727" y1="57923" x2="76727" y2="57923"/>
                        <a14:foregroundMark x1="38545" y1="54645" x2="38545" y2="54645"/>
                        <a14:foregroundMark x1="38545" y1="54645" x2="38545" y2="54645"/>
                        <a14:foregroundMark x1="55636" y1="90710" x2="55636" y2="90710"/>
                        <a14:foregroundMark x1="55636" y1="90710" x2="55636" y2="90710"/>
                        <a14:foregroundMark x1="52000" y1="97814" x2="52000" y2="97814"/>
                        <a14:foregroundMark x1="52000" y1="97814" x2="52000" y2="97814"/>
                        <a14:foregroundMark x1="54545" y1="23497" x2="54545" y2="23497"/>
                        <a14:foregroundMark x1="54545" y1="23497" x2="54545" y2="23497"/>
                        <a14:foregroundMark x1="54182" y1="18579" x2="54182" y2="18579"/>
                        <a14:foregroundMark x1="54182" y1="18579" x2="54182" y2="18579"/>
                        <a14:foregroundMark x1="65091" y1="13661" x2="65091" y2="13661"/>
                        <a14:foregroundMark x1="65091" y1="13115" x2="65091" y2="13115"/>
                        <a14:backgroundMark x1="29818" y1="40984" x2="44727" y2="40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6438"/>
            <a:ext cx="3062287" cy="2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E2011-4431-4A99-8B85-5E7054BC0E05}"/>
              </a:ext>
            </a:extLst>
          </p:cNvPr>
          <p:cNvSpPr txBox="1"/>
          <p:nvPr/>
        </p:nvSpPr>
        <p:spPr>
          <a:xfrm>
            <a:off x="2771775" y="2998113"/>
            <a:ext cx="9229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Heung-Min Data 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Analysis</a:t>
            </a:r>
            <a:r>
              <a:rPr lang="en-US" altLang="ko-KR" sz="3200" dirty="0">
                <a:solidFill>
                  <a:schemeClr val="bg1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And</a:t>
            </a:r>
            <a:r>
              <a:rPr lang="en-US" altLang="ko-KR" sz="3200" dirty="0">
                <a:solidFill>
                  <a:schemeClr val="bg1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visualization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en-US" altLang="ko-KR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2BB2F-8779-420C-94E4-662386A010F1}"/>
              </a:ext>
            </a:extLst>
          </p:cNvPr>
          <p:cNvSpPr txBox="1"/>
          <p:nvPr/>
        </p:nvSpPr>
        <p:spPr>
          <a:xfrm>
            <a:off x="10096500" y="5676215"/>
            <a:ext cx="1819275" cy="88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Name : 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Jeong</a:t>
            </a: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 Un-</a:t>
            </a:r>
            <a:r>
              <a:rPr lang="en-US" altLang="ko-KR" sz="1200" dirty="0" err="1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Gwan</a:t>
            </a:r>
            <a:endParaRPr lang="en-US" altLang="ko-KR" sz="1200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</a:rPr>
              <a:t>Student ID: 18100368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chemeClr val="accent3">
                    <a:lumMod val="75000"/>
                  </a:schemeClr>
                </a:solidFill>
                <a:effectLst/>
                <a:latin typeface="Arial Narrow" panose="020B0606020202030204" pitchFamily="34" charset="0"/>
              </a:rPr>
              <a:t>Major: Computer engineering</a:t>
            </a:r>
            <a:endParaRPr lang="ko-KR" altLang="en-US" sz="1200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화살표: 오른쪽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1E0F75-B01A-4031-A196-77887A959FCB}"/>
              </a:ext>
            </a:extLst>
          </p:cNvPr>
          <p:cNvSpPr/>
          <p:nvPr/>
        </p:nvSpPr>
        <p:spPr>
          <a:xfrm>
            <a:off x="10311884" y="4687330"/>
            <a:ext cx="1082180" cy="67867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9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82378-47AC-4DED-B61A-51F0AB5BB9BA}"/>
              </a:ext>
            </a:extLst>
          </p:cNvPr>
          <p:cNvSpPr txBox="1"/>
          <p:nvPr/>
        </p:nvSpPr>
        <p:spPr>
          <a:xfrm>
            <a:off x="1856509" y="2105561"/>
            <a:ext cx="109543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b="1" dirty="0">
                <a:solidFill>
                  <a:schemeClr val="bg1"/>
                </a:solidFill>
              </a:rPr>
              <a:t>The End</a:t>
            </a:r>
            <a:endParaRPr lang="ko-KR" altLang="en-US" sz="1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9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0125682-88F7-4549-9861-5935443FC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5" b="99645" l="5034" r="89933">
                        <a14:foregroundMark x1="44966" y1="21631" x2="44966" y2="21631"/>
                        <a14:foregroundMark x1="45638" y1="19504" x2="45638" y2="19504"/>
                        <a14:foregroundMark x1="44368" y1="18253" x2="44390" y2="18094"/>
                        <a14:foregroundMark x1="45302" y1="14065" x2="45302" y2="13830"/>
                        <a14:foregroundMark x1="45638" y1="14539" x2="45973" y2="13121"/>
                        <a14:foregroundMark x1="30872" y1="88298" x2="30872" y2="88298"/>
                        <a14:foregroundMark x1="81879" y1="89362" x2="81879" y2="89362"/>
                        <a14:foregroundMark x1="77181" y1="90780" x2="77181" y2="90780"/>
                        <a14:foregroundMark x1="16443" y1="85106" x2="16443" y2="85106"/>
                        <a14:foregroundMark x1="22483" y1="84397" x2="22483" y2="84397"/>
                        <a14:foregroundMark x1="15772" y1="76950" x2="15772" y2="76950"/>
                        <a14:foregroundMark x1="19128" y1="75532" x2="19128" y2="75532"/>
                        <a14:foregroundMark x1="16779" y1="74113" x2="16779" y2="74113"/>
                        <a14:foregroundMark x1="12752" y1="73759" x2="11745" y2="73759"/>
                        <a14:foregroundMark x1="9396" y1="76596" x2="9396" y2="76596"/>
                        <a14:foregroundMark x1="9060" y1="79078" x2="9060" y2="79078"/>
                        <a14:foregroundMark x1="8054" y1="80142" x2="8054" y2="80142"/>
                        <a14:foregroundMark x1="7383" y1="82624" x2="7383" y2="84397"/>
                        <a14:foregroundMark x1="8054" y1="86170" x2="8725" y2="87589"/>
                        <a14:foregroundMark x1="9396" y1="88652" x2="10067" y2="89716"/>
                        <a14:foregroundMark x1="12416" y1="90426" x2="12416" y2="90426"/>
                        <a14:foregroundMark x1="8389" y1="89362" x2="7718" y2="87943"/>
                        <a14:foregroundMark x1="7047" y1="84043" x2="7047" y2="84043"/>
                        <a14:foregroundMark x1="7047" y1="82624" x2="7047" y2="82624"/>
                        <a14:foregroundMark x1="6376" y1="82270" x2="6376" y2="82270"/>
                        <a14:foregroundMark x1="5705" y1="84397" x2="5705" y2="84397"/>
                        <a14:foregroundMark x1="5369" y1="85106" x2="5034" y2="86170"/>
                        <a14:foregroundMark x1="9396" y1="92199" x2="9732" y2="93262"/>
                        <a14:foregroundMark x1="24161" y1="90426" x2="24161" y2="90426"/>
                        <a14:foregroundMark x1="16107" y1="97163" x2="16107" y2="97163"/>
                        <a14:foregroundMark x1="14094" y1="96099" x2="14094" y2="96099"/>
                        <a14:foregroundMark x1="15523" y1="98508" x2="14430" y2="97518"/>
                        <a14:foregroundMark x1="22483" y1="92553" x2="22483" y2="92553"/>
                        <a14:foregroundMark x1="25168" y1="93972" x2="25168" y2="93972"/>
                        <a14:foregroundMark x1="18456" y1="98582" x2="18456" y2="98582"/>
                        <a14:foregroundMark x1="23154" y1="96099" x2="23154" y2="96099"/>
                        <a14:foregroundMark x1="61409" y1="6738" x2="61409" y2="6738"/>
                        <a14:foregroundMark x1="59658" y1="6028" x2="59305" y2="6028"/>
                        <a14:foregroundMark x1="59861" y1="6509" x2="59109" y2="6191"/>
                        <a14:foregroundMark x1="59305" y1="6028" x2="59658" y2="6028"/>
                        <a14:foregroundMark x1="56680" y1="5674" x2="56376" y2="5674"/>
                        <a14:backgroundMark x1="35235" y1="95390" x2="35235" y2="95390"/>
                        <a14:backgroundMark x1="32215" y1="99291" x2="32215" y2="99291"/>
                        <a14:backgroundMark x1="9396" y1="98936" x2="9396" y2="98936"/>
                        <a14:backgroundMark x1="14918" y1="98695" x2="9732" y2="99291"/>
                        <a14:backgroundMark x1="25168" y1="97518" x2="22636" y2="97809"/>
                        <a14:backgroundMark x1="21812" y1="99645" x2="21812" y2="99645"/>
                        <a14:backgroundMark x1="19799" y1="99291" x2="19799" y2="99291"/>
                        <a14:backgroundMark x1="19463" y1="98582" x2="19463" y2="98582"/>
                        <a14:backgroundMark x1="18456" y1="98936" x2="18456" y2="98936"/>
                        <a14:backgroundMark x1="16779" y1="99645" x2="16779" y2="99645"/>
                        <a14:backgroundMark x1="16107" y1="99645" x2="16107" y2="99645"/>
                        <a14:backgroundMark x1="15101" y1="99645" x2="15101" y2="99645"/>
                        <a14:backgroundMark x1="15101" y1="99645" x2="16779" y2="99645"/>
                        <a14:backgroundMark x1="16779" y1="99645" x2="16779" y2="99645"/>
                        <a14:backgroundMark x1="18724" y1="98582" x2="24161" y2="97518"/>
                        <a14:backgroundMark x1="15101" y1="99291" x2="18724" y2="98582"/>
                        <a14:backgroundMark x1="49329" y1="4965" x2="56040" y2="4255"/>
                        <a14:backgroundMark x1="58389" y1="4255" x2="59732" y2="5674"/>
                        <a14:backgroundMark x1="60738" y1="6028" x2="59060" y2="4610"/>
                        <a14:backgroundMark x1="41275" y1="17021" x2="42953" y2="19149"/>
                        <a14:backgroundMark x1="43289" y1="19149" x2="43624" y2="19504"/>
                        <a14:backgroundMark x1="43960" y1="19504" x2="43960" y2="19504"/>
                        <a14:backgroundMark x1="43960" y1="19149" x2="43960" y2="19149"/>
                        <a14:backgroundMark x1="76174" y1="91844" x2="76174" y2="91844"/>
                        <a14:backgroundMark x1="77181" y1="91844" x2="77181" y2="91844"/>
                        <a14:backgroundMark x1="76510" y1="91844" x2="76510" y2="91844"/>
                        <a14:backgroundMark x1="76846" y1="91844" x2="76846" y2="91844"/>
                        <a14:backgroundMark x1="76510" y1="91135" x2="76510" y2="91135"/>
                        <a14:backgroundMark x1="76846" y1="91489" x2="76846" y2="91489"/>
                        <a14:backgroundMark x1="76846" y1="90780" x2="76846" y2="90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3436" y="1093456"/>
            <a:ext cx="2838846" cy="25958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A7A86F-51F3-4B19-B02B-EC901E74A0C1}"/>
              </a:ext>
            </a:extLst>
          </p:cNvPr>
          <p:cNvSpPr txBox="1"/>
          <p:nvPr/>
        </p:nvSpPr>
        <p:spPr>
          <a:xfrm>
            <a:off x="579987" y="293237"/>
            <a:ext cx="6548581" cy="800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Heung-Min</a:t>
            </a:r>
          </a:p>
          <a:p>
            <a:r>
              <a:rPr lang="en-US" altLang="ko-KR" sz="1801" dirty="0">
                <a:solidFill>
                  <a:schemeClr val="bg1"/>
                </a:solidFill>
              </a:rPr>
              <a:t>England Premier-League 2014~2020 | Player with Apps 28+</a:t>
            </a:r>
            <a:endParaRPr lang="ko-KR" altLang="en-US" sz="180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2EC01-8950-4C8E-89FD-D6EED7E18539}"/>
              </a:ext>
            </a:extLst>
          </p:cNvPr>
          <p:cNvSpPr txBox="1"/>
          <p:nvPr/>
        </p:nvSpPr>
        <p:spPr>
          <a:xfrm>
            <a:off x="9324977" y="4060593"/>
            <a:ext cx="2488457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FF0000"/>
                </a:solidFill>
                <a:latin typeface="PremierSans-BoldPremierSans-Bol"/>
              </a:rPr>
              <a:t>EPL</a:t>
            </a:r>
          </a:p>
          <a:p>
            <a:r>
              <a:rPr lang="en-US" altLang="ko-KR" sz="1801" dirty="0">
                <a:solidFill>
                  <a:schemeClr val="accent5">
                    <a:lumMod val="75000"/>
                  </a:schemeClr>
                </a:solidFill>
                <a:latin typeface="PremierSans-Bold"/>
              </a:rPr>
              <a:t>T</a:t>
            </a:r>
            <a:r>
              <a:rPr lang="en-US" altLang="ko-KR" sz="1801" dirty="0">
                <a:solidFill>
                  <a:schemeClr val="bg1"/>
                </a:solidFill>
                <a:latin typeface="PremierSans-Bold"/>
              </a:rPr>
              <a:t>ottenham </a:t>
            </a:r>
            <a:r>
              <a:rPr lang="en-US" altLang="ko-KR" sz="1801" dirty="0">
                <a:solidFill>
                  <a:schemeClr val="accent5">
                    <a:lumMod val="75000"/>
                  </a:schemeClr>
                </a:solidFill>
                <a:latin typeface="PremierSans-Bold"/>
              </a:rPr>
              <a:t>H</a:t>
            </a:r>
            <a:r>
              <a:rPr lang="en-US" altLang="ko-KR" sz="1801" dirty="0">
                <a:solidFill>
                  <a:schemeClr val="bg1"/>
                </a:solidFill>
                <a:latin typeface="PremierSans-Bold"/>
              </a:rPr>
              <a:t>otspur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04836C-346C-4E27-B271-E62D0215DE0B}"/>
              </a:ext>
            </a:extLst>
          </p:cNvPr>
          <p:cNvSpPr txBox="1"/>
          <p:nvPr/>
        </p:nvSpPr>
        <p:spPr>
          <a:xfrm>
            <a:off x="9324977" y="4784436"/>
            <a:ext cx="2488457" cy="125021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72000" spcCol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/>
                </a:solidFill>
              </a:rPr>
              <a:t>Age : </a:t>
            </a:r>
            <a:r>
              <a:rPr lang="en-US" altLang="ko-KR" sz="1300" dirty="0">
                <a:solidFill>
                  <a:schemeClr val="bg1"/>
                </a:solidFill>
              </a:rPr>
              <a:t>29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/>
                </a:solidFill>
                <a:latin typeface="PremierSans-Regular"/>
              </a:rPr>
              <a:t>Nationality: </a:t>
            </a:r>
            <a:r>
              <a:rPr lang="en-US" altLang="ko-KR" sz="1300" dirty="0">
                <a:solidFill>
                  <a:schemeClr val="bg1"/>
                </a:solidFill>
                <a:latin typeface="PremierSans-Bold"/>
              </a:rPr>
              <a:t>South Korea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/>
                </a:solidFill>
                <a:latin typeface="PremierSans-Regular"/>
              </a:rPr>
              <a:t>Height: </a:t>
            </a:r>
            <a:r>
              <a:rPr lang="en-US" altLang="ko-KR" sz="1300" dirty="0">
                <a:solidFill>
                  <a:schemeClr val="bg1"/>
                </a:solidFill>
                <a:latin typeface="PremierSans-Bold"/>
              </a:rPr>
              <a:t>183cm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bg1"/>
                </a:solidFill>
                <a:latin typeface="PremierSans-Bold"/>
              </a:rPr>
              <a:t>Uniform Number: </a:t>
            </a:r>
            <a:r>
              <a:rPr lang="en-US" altLang="ko-KR" sz="1300" dirty="0">
                <a:solidFill>
                  <a:schemeClr val="bg1"/>
                </a:solidFill>
                <a:latin typeface="PremierSans-Bold"/>
              </a:rPr>
              <a:t>7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B8544DF-3F9E-4A56-B4E2-8C854DCED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48" y="193455"/>
            <a:ext cx="2455385" cy="900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5E5A65C-7C2D-409F-82D9-A7284EF39D14}"/>
              </a:ext>
            </a:extLst>
          </p:cNvPr>
          <p:cNvSpPr txBox="1"/>
          <p:nvPr/>
        </p:nvSpPr>
        <p:spPr>
          <a:xfrm>
            <a:off x="5992760" y="5896148"/>
            <a:ext cx="2189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PremierSans-Bold"/>
              </a:rPr>
              <a:t>Career High 2020/2021 Season!!</a:t>
            </a:r>
            <a:endParaRPr lang="ko-KR" altLang="en-US" sz="1200" b="1" dirty="0">
              <a:solidFill>
                <a:schemeClr val="bg1"/>
              </a:solidFill>
              <a:latin typeface="PremierSans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9587CB-B8E1-4C64-9756-42C0FA9DB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8" y="1491364"/>
            <a:ext cx="27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D15A84-CE82-451A-A027-B5F882CCB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69" y="1491364"/>
            <a:ext cx="27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DF082F-4B82-44AD-B0A9-92E3F4B66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18" y="1491364"/>
            <a:ext cx="27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D72C96-EEC3-4ECC-A1B1-022F6EBB6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4" y="4060593"/>
            <a:ext cx="27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8F2E11-C20D-4CE1-A4A7-B6E9C8719E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82" y="4060593"/>
            <a:ext cx="27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57F32C-EF5A-44CA-807C-152B9ACA9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18" y="4060593"/>
            <a:ext cx="27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3310BB-48B9-46D9-9A62-C4A5AEC71F13}"/>
              </a:ext>
            </a:extLst>
          </p:cNvPr>
          <p:cNvSpPr txBox="1"/>
          <p:nvPr/>
        </p:nvSpPr>
        <p:spPr>
          <a:xfrm>
            <a:off x="674256" y="3198167"/>
            <a:ext cx="1181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Career High</a:t>
            </a:r>
            <a:r>
              <a:rPr lang="ko-KR" altLang="en-US" sz="2400" b="1" dirty="0">
                <a:solidFill>
                  <a:schemeClr val="bg1"/>
                </a:solidFill>
              </a:rPr>
              <a:t>를 달성한 </a:t>
            </a:r>
            <a:r>
              <a:rPr lang="en-US" altLang="ko-KR" sz="2400" b="1" dirty="0">
                <a:solidFill>
                  <a:schemeClr val="bg1"/>
                </a:solidFill>
              </a:rPr>
              <a:t>2020/2021</a:t>
            </a:r>
            <a:r>
              <a:rPr lang="ko-KR" altLang="en-US" sz="2400" b="1" dirty="0">
                <a:solidFill>
                  <a:schemeClr val="bg1"/>
                </a:solidFill>
              </a:rPr>
              <a:t>시즌의 손흥민은 얼마나 훌륭한 공격수일까</a:t>
            </a:r>
            <a:r>
              <a:rPr lang="en-US" altLang="ko-KR" sz="24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292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on Heung-min among four players to miss Japan game">
            <a:extLst>
              <a:ext uri="{FF2B5EF4-FFF2-40B4-BE49-F238E27FC236}">
                <a16:creationId xmlns:a16="http://schemas.microsoft.com/office/drawing/2014/main" id="{6C2360C1-4C3A-477F-879D-CA8301B88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4" r="43796"/>
          <a:stretch/>
        </p:blipFill>
        <p:spPr bwMode="auto">
          <a:xfrm>
            <a:off x="0" y="819151"/>
            <a:ext cx="3020037" cy="603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42E439-6C83-41E9-B2BD-243959FD57C1}"/>
              </a:ext>
            </a:extLst>
          </p:cNvPr>
          <p:cNvSpPr/>
          <p:nvPr/>
        </p:nvSpPr>
        <p:spPr>
          <a:xfrm>
            <a:off x="257176" y="514347"/>
            <a:ext cx="11639550" cy="6038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6272C8-8D22-48DD-9ECE-9DA068D54857}"/>
              </a:ext>
            </a:extLst>
          </p:cNvPr>
          <p:cNvSpPr/>
          <p:nvPr/>
        </p:nvSpPr>
        <p:spPr>
          <a:xfrm>
            <a:off x="257175" y="364528"/>
            <a:ext cx="3622098" cy="458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Heung - Min</a:t>
            </a:r>
          </a:p>
          <a:p>
            <a:pPr algn="ctr"/>
            <a:endParaRPr lang="ko-KR" altLang="en-US" sz="180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225C08-8E6A-447B-AA0B-C664FCF785F5}"/>
              </a:ext>
            </a:extLst>
          </p:cNvPr>
          <p:cNvSpPr/>
          <p:nvPr/>
        </p:nvSpPr>
        <p:spPr>
          <a:xfrm>
            <a:off x="257176" y="368836"/>
            <a:ext cx="511152" cy="4503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129A789-02A5-468F-B191-44DAA73E4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127" y="819152"/>
            <a:ext cx="7906329" cy="51261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9165EE-834B-4C90-9BDF-A1BCD612637B}"/>
              </a:ext>
            </a:extLst>
          </p:cNvPr>
          <p:cNvSpPr txBox="1"/>
          <p:nvPr/>
        </p:nvSpPr>
        <p:spPr>
          <a:xfrm>
            <a:off x="9231746" y="5945334"/>
            <a:ext cx="3759488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848484"/>
                </a:solidFill>
              </a:rPr>
              <a:t>G90:</a:t>
            </a:r>
            <a:r>
              <a:rPr lang="ko-KR" altLang="en-US" sz="1100" dirty="0">
                <a:solidFill>
                  <a:srgbClr val="848484"/>
                </a:solidFill>
              </a:rPr>
              <a:t> 경기</a:t>
            </a:r>
            <a:r>
              <a:rPr lang="en-US" altLang="ko-KR" sz="1100" dirty="0">
                <a:solidFill>
                  <a:srgbClr val="848484"/>
                </a:solidFill>
              </a:rPr>
              <a:t>(90</a:t>
            </a:r>
            <a:r>
              <a:rPr lang="ko-KR" altLang="en-US" sz="1100" dirty="0">
                <a:solidFill>
                  <a:srgbClr val="848484"/>
                </a:solidFill>
              </a:rPr>
              <a:t>분</a:t>
            </a:r>
            <a:r>
              <a:rPr lang="en-US" altLang="ko-KR" sz="1100" dirty="0">
                <a:solidFill>
                  <a:srgbClr val="848484"/>
                </a:solidFill>
              </a:rPr>
              <a:t>)</a:t>
            </a:r>
            <a:r>
              <a:rPr lang="ko-KR" altLang="en-US" sz="1100" dirty="0">
                <a:solidFill>
                  <a:srgbClr val="848484"/>
                </a:solidFill>
              </a:rPr>
              <a:t>당 골 수치</a:t>
            </a:r>
            <a:endParaRPr lang="en-US" altLang="ko-KR" sz="1100" dirty="0">
              <a:solidFill>
                <a:srgbClr val="84848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848484"/>
                </a:solidFill>
              </a:rPr>
              <a:t>xG90: </a:t>
            </a:r>
            <a:r>
              <a:rPr lang="ko-KR" altLang="en-US" sz="1100" dirty="0">
                <a:solidFill>
                  <a:srgbClr val="848484"/>
                </a:solidFill>
              </a:rPr>
              <a:t>경기</a:t>
            </a:r>
            <a:r>
              <a:rPr lang="en-US" altLang="ko-KR" sz="1100" dirty="0">
                <a:solidFill>
                  <a:srgbClr val="848484"/>
                </a:solidFill>
              </a:rPr>
              <a:t>(90</a:t>
            </a:r>
            <a:r>
              <a:rPr lang="ko-KR" altLang="en-US" sz="1100" dirty="0">
                <a:solidFill>
                  <a:srgbClr val="848484"/>
                </a:solidFill>
              </a:rPr>
              <a:t>분</a:t>
            </a:r>
            <a:r>
              <a:rPr lang="en-US" altLang="ko-KR" sz="1100" dirty="0">
                <a:solidFill>
                  <a:srgbClr val="848484"/>
                </a:solidFill>
              </a:rPr>
              <a:t>)</a:t>
            </a:r>
            <a:r>
              <a:rPr lang="ko-KR" altLang="en-US" sz="1100" dirty="0">
                <a:solidFill>
                  <a:srgbClr val="848484"/>
                </a:solidFill>
              </a:rPr>
              <a:t>당  기대 골 수치</a:t>
            </a:r>
          </a:p>
        </p:txBody>
      </p:sp>
    </p:spTree>
    <p:extLst>
      <p:ext uri="{BB962C8B-B14F-4D97-AF65-F5344CB8AC3E}">
        <p14:creationId xmlns:p14="http://schemas.microsoft.com/office/powerpoint/2010/main" val="429469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uperstar Hiding in Plain Sight - The New York Times">
            <a:extLst>
              <a:ext uri="{FF2B5EF4-FFF2-40B4-BE49-F238E27FC236}">
                <a16:creationId xmlns:a16="http://schemas.microsoft.com/office/drawing/2014/main" id="{2CCE3CB9-3924-47FE-A467-D3D02BEC7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 r="45082"/>
          <a:stretch/>
        </p:blipFill>
        <p:spPr bwMode="auto">
          <a:xfrm>
            <a:off x="0" y="827768"/>
            <a:ext cx="3053594" cy="603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42E439-6C83-41E9-B2BD-243959FD57C1}"/>
              </a:ext>
            </a:extLst>
          </p:cNvPr>
          <p:cNvSpPr/>
          <p:nvPr/>
        </p:nvSpPr>
        <p:spPr>
          <a:xfrm>
            <a:off x="257176" y="514347"/>
            <a:ext cx="11639550" cy="60388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6272C8-8D22-48DD-9ECE-9DA068D54857}"/>
              </a:ext>
            </a:extLst>
          </p:cNvPr>
          <p:cNvSpPr/>
          <p:nvPr/>
        </p:nvSpPr>
        <p:spPr>
          <a:xfrm>
            <a:off x="257175" y="364528"/>
            <a:ext cx="3622098" cy="458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Heung - Min</a:t>
            </a:r>
          </a:p>
          <a:p>
            <a:pPr algn="ctr"/>
            <a:endParaRPr lang="ko-KR" altLang="en-US" sz="180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225C08-8E6A-447B-AA0B-C664FCF785F5}"/>
              </a:ext>
            </a:extLst>
          </p:cNvPr>
          <p:cNvSpPr/>
          <p:nvPr/>
        </p:nvSpPr>
        <p:spPr>
          <a:xfrm>
            <a:off x="257176" y="368836"/>
            <a:ext cx="511152" cy="4503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859F6B-86BF-41C8-AAB9-65A3F52BB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32" y="804430"/>
            <a:ext cx="6976197" cy="524914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6301B7-C132-4235-8584-335DC58DDE97}"/>
              </a:ext>
            </a:extLst>
          </p:cNvPr>
          <p:cNvCxnSpPr/>
          <p:nvPr/>
        </p:nvCxnSpPr>
        <p:spPr>
          <a:xfrm flipV="1">
            <a:off x="8572260" y="1219036"/>
            <a:ext cx="0" cy="4419931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0CCE078-6421-41BD-86CE-512FBA95FA74}"/>
              </a:ext>
            </a:extLst>
          </p:cNvPr>
          <p:cNvCxnSpPr>
            <a:cxnSpLocks/>
          </p:cNvCxnSpPr>
          <p:nvPr/>
        </p:nvCxnSpPr>
        <p:spPr>
          <a:xfrm>
            <a:off x="5429250" y="3181350"/>
            <a:ext cx="6019801" cy="0"/>
          </a:xfrm>
          <a:prstGeom prst="line">
            <a:avLst/>
          </a:prstGeom>
          <a:ln w="9525" cap="flat" cmpd="sng" algn="ctr">
            <a:solidFill>
              <a:schemeClr val="bg2">
                <a:lumMod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1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3310BB-48B9-46D9-9A62-C4A5AEC71F13}"/>
              </a:ext>
            </a:extLst>
          </p:cNvPr>
          <p:cNvSpPr txBox="1"/>
          <p:nvPr/>
        </p:nvSpPr>
        <p:spPr>
          <a:xfrm>
            <a:off x="256022" y="2305615"/>
            <a:ext cx="118133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</a:rPr>
              <a:t>- </a:t>
            </a:r>
            <a:r>
              <a:rPr lang="ko-KR" altLang="en-US" sz="2700" b="1" dirty="0">
                <a:solidFill>
                  <a:schemeClr val="bg1"/>
                </a:solidFill>
              </a:rPr>
              <a:t>위 와 같이 손흥민 선수는 </a:t>
            </a:r>
            <a:r>
              <a:rPr lang="en-US" altLang="ko-KR" sz="2700" b="1" dirty="0">
                <a:solidFill>
                  <a:schemeClr val="bg1"/>
                </a:solidFill>
              </a:rPr>
              <a:t>2020/2021 </a:t>
            </a:r>
            <a:r>
              <a:rPr lang="ko-KR" altLang="en-US" sz="2700" b="1" dirty="0">
                <a:solidFill>
                  <a:schemeClr val="bg1"/>
                </a:solidFill>
              </a:rPr>
              <a:t>시즌에 굉장히 훌륭한 공격수 였다</a:t>
            </a:r>
            <a:r>
              <a:rPr lang="en-US" altLang="ko-KR" sz="27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700" b="1" dirty="0">
              <a:solidFill>
                <a:schemeClr val="bg1"/>
              </a:solidFill>
            </a:endParaRPr>
          </a:p>
          <a:p>
            <a:r>
              <a:rPr lang="en-US" altLang="ko-KR" sz="2700" b="1" dirty="0">
                <a:solidFill>
                  <a:schemeClr val="bg1"/>
                </a:solidFill>
              </a:rPr>
              <a:t>- </a:t>
            </a:r>
            <a:r>
              <a:rPr lang="ko-KR" altLang="en-US" sz="2700" b="1" dirty="0">
                <a:solidFill>
                  <a:schemeClr val="bg1"/>
                </a:solidFill>
              </a:rPr>
              <a:t>많은 골과 어시스트를 효율적으로 할 수 있었던 이유는 무엇일까</a:t>
            </a:r>
            <a:r>
              <a:rPr lang="en-US" altLang="ko-KR" sz="2700" b="1" dirty="0">
                <a:solidFill>
                  <a:schemeClr val="bg1"/>
                </a:solidFill>
              </a:rPr>
              <a:t>?</a:t>
            </a:r>
          </a:p>
          <a:p>
            <a:endParaRPr lang="en-US" altLang="ko-KR" sz="2700" b="1" dirty="0">
              <a:solidFill>
                <a:schemeClr val="bg1"/>
              </a:solidFill>
            </a:endParaRPr>
          </a:p>
          <a:p>
            <a:r>
              <a:rPr lang="en-US" altLang="ko-KR" sz="2700" b="1" dirty="0">
                <a:solidFill>
                  <a:schemeClr val="bg1"/>
                </a:solidFill>
              </a:rPr>
              <a:t>- </a:t>
            </a:r>
            <a:r>
              <a:rPr lang="ko-KR" altLang="en-US" sz="2700" b="1" dirty="0">
                <a:solidFill>
                  <a:schemeClr val="bg1"/>
                </a:solidFill>
              </a:rPr>
              <a:t>세부 기록을 분석해보아 시각화 해보겠다</a:t>
            </a:r>
            <a:r>
              <a:rPr lang="en-US" altLang="ko-KR" sz="2700" b="1" dirty="0">
                <a:solidFill>
                  <a:schemeClr val="bg1"/>
                </a:solidFill>
              </a:rPr>
              <a:t>.</a:t>
            </a:r>
            <a:r>
              <a:rPr lang="ko-KR" altLang="en-US" sz="27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71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022CF6-1A91-4ED1-A54A-429E7D4AC307}"/>
              </a:ext>
            </a:extLst>
          </p:cNvPr>
          <p:cNvSpPr/>
          <p:nvPr/>
        </p:nvSpPr>
        <p:spPr>
          <a:xfrm>
            <a:off x="2290619" y="532017"/>
            <a:ext cx="9633526" cy="61458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C06C2E0-BA0A-4713-AE89-163BE66BD4D2}"/>
              </a:ext>
            </a:extLst>
          </p:cNvPr>
          <p:cNvSpPr/>
          <p:nvPr/>
        </p:nvSpPr>
        <p:spPr>
          <a:xfrm>
            <a:off x="6096000" y="279384"/>
            <a:ext cx="2854036" cy="5818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9BDEAB-7D13-43BD-B01D-CD39B1ABF64D}"/>
              </a:ext>
            </a:extLst>
          </p:cNvPr>
          <p:cNvSpPr/>
          <p:nvPr/>
        </p:nvSpPr>
        <p:spPr>
          <a:xfrm>
            <a:off x="4447301" y="279384"/>
            <a:ext cx="1648699" cy="581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손흥민 - 나무위키">
            <a:extLst>
              <a:ext uri="{FF2B5EF4-FFF2-40B4-BE49-F238E27FC236}">
                <a16:creationId xmlns:a16="http://schemas.microsoft.com/office/drawing/2014/main" id="{732586B4-1441-48EF-B416-A4B201A5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" y="626860"/>
            <a:ext cx="2392218" cy="22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79F192-82C8-4A39-B78A-5A3529090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31" y="1434818"/>
            <a:ext cx="1795451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B76226-E0F9-4F02-9AE3-A7296DD96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0" y="1434818"/>
            <a:ext cx="1795451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97C01-032A-4B6E-B5DC-105F082B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75" y="1434818"/>
            <a:ext cx="1795451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82FFA7-45B5-475B-9C64-D33D6142D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31" y="3269385"/>
            <a:ext cx="1795451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C770AC-3CD7-4728-85FF-4747741A9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0" y="3267803"/>
            <a:ext cx="1810009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F65A87-6EEF-40F1-84C3-4C6BF4F7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64" y="5007122"/>
            <a:ext cx="1840337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3AB343-31AA-4F40-9C15-F376A827E8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36" y="5007122"/>
            <a:ext cx="1795451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EABB4AD-FFF6-4C96-A04F-FB0AB26775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1" y="5007122"/>
            <a:ext cx="1795451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956948C-A9F3-46A2-B058-E728F8E32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76" y="5007122"/>
            <a:ext cx="180273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8EFB2E9-C88C-43E6-9458-9973BBE60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36" y="1434818"/>
            <a:ext cx="1795451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30BA042-2F58-449A-A848-F0AD54DA5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36" y="3267803"/>
            <a:ext cx="1795451" cy="1440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C149DD-7DE5-4961-B6B5-00CFE4CB7363}"/>
              </a:ext>
            </a:extLst>
          </p:cNvPr>
          <p:cNvSpPr/>
          <p:nvPr/>
        </p:nvSpPr>
        <p:spPr>
          <a:xfrm>
            <a:off x="2433288" y="1363731"/>
            <a:ext cx="9333840" cy="15632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F1E4A-986C-4303-9566-4C0793EF8C2D}"/>
              </a:ext>
            </a:extLst>
          </p:cNvPr>
          <p:cNvSpPr/>
          <p:nvPr/>
        </p:nvSpPr>
        <p:spPr>
          <a:xfrm>
            <a:off x="2431681" y="3157206"/>
            <a:ext cx="9333840" cy="15632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C16AA8-F7BE-4765-8EFB-50553E5B8F15}"/>
              </a:ext>
            </a:extLst>
          </p:cNvPr>
          <p:cNvSpPr/>
          <p:nvPr/>
        </p:nvSpPr>
        <p:spPr>
          <a:xfrm>
            <a:off x="2431681" y="4912011"/>
            <a:ext cx="9333840" cy="156325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34D37B-A669-4CAF-9270-08F96F73480B}"/>
              </a:ext>
            </a:extLst>
          </p:cNvPr>
          <p:cNvSpPr/>
          <p:nvPr/>
        </p:nvSpPr>
        <p:spPr>
          <a:xfrm>
            <a:off x="2431681" y="1363731"/>
            <a:ext cx="1094493" cy="3509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266B1B-AEA8-4367-A832-B929060E0FAE}"/>
              </a:ext>
            </a:extLst>
          </p:cNvPr>
          <p:cNvSpPr/>
          <p:nvPr/>
        </p:nvSpPr>
        <p:spPr>
          <a:xfrm>
            <a:off x="2431681" y="3155514"/>
            <a:ext cx="1094493" cy="3509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u="sng" dirty="0">
                <a:solidFill>
                  <a:schemeClr val="tx1"/>
                </a:solidFill>
              </a:rPr>
              <a:t> Passing</a:t>
            </a:r>
            <a:endParaRPr lang="ko-KR" altLang="en-US" b="1" u="sng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28F2B4-47FD-4B77-85F1-8ED059C63CD3}"/>
              </a:ext>
            </a:extLst>
          </p:cNvPr>
          <p:cNvSpPr/>
          <p:nvPr/>
        </p:nvSpPr>
        <p:spPr>
          <a:xfrm>
            <a:off x="2431680" y="4905756"/>
            <a:ext cx="1094493" cy="3509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u="sng" dirty="0">
                <a:solidFill>
                  <a:schemeClr val="tx1"/>
                </a:solidFill>
              </a:rPr>
              <a:t>Defense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7E4658-1394-4140-B497-EB8E1BBEADDC}"/>
              </a:ext>
            </a:extLst>
          </p:cNvPr>
          <p:cNvSpPr txBox="1"/>
          <p:nvPr/>
        </p:nvSpPr>
        <p:spPr>
          <a:xfrm>
            <a:off x="2538284" y="1354556"/>
            <a:ext cx="9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/>
              <a:t>Attack</a:t>
            </a:r>
            <a:endParaRPr lang="ko-KR" altLang="en-US" b="1" u="sng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140441-ABE6-4FA2-8F3E-AD15AFCE4F33}"/>
              </a:ext>
            </a:extLst>
          </p:cNvPr>
          <p:cNvSpPr/>
          <p:nvPr/>
        </p:nvSpPr>
        <p:spPr>
          <a:xfrm>
            <a:off x="1607127" y="3833091"/>
            <a:ext cx="683492" cy="2844800"/>
          </a:xfrm>
          <a:prstGeom prst="rect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EF3DC6-DE8C-484E-957B-0C31DA286DEE}"/>
              </a:ext>
            </a:extLst>
          </p:cNvPr>
          <p:cNvSpPr txBox="1"/>
          <p:nvPr/>
        </p:nvSpPr>
        <p:spPr>
          <a:xfrm rot="10800000">
            <a:off x="1651769" y="3936527"/>
            <a:ext cx="553998" cy="2426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>
                <a:latin typeface="PremierSans-Bold"/>
              </a:rPr>
              <a:t>2020/2021 Season</a:t>
            </a:r>
            <a:endParaRPr lang="ko-KR" altLang="en-US" sz="2400" b="1" dirty="0">
              <a:latin typeface="PremierSans-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4B1928-E400-4738-BB98-B4687C021D59}"/>
              </a:ext>
            </a:extLst>
          </p:cNvPr>
          <p:cNvSpPr txBox="1"/>
          <p:nvPr/>
        </p:nvSpPr>
        <p:spPr>
          <a:xfrm>
            <a:off x="4414732" y="116518"/>
            <a:ext cx="681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P</a:t>
            </a:r>
            <a:r>
              <a:rPr lang="en-US" altLang="ko-KR" sz="2400" b="1" dirty="0"/>
              <a:t>LAYER   </a:t>
            </a:r>
            <a:r>
              <a:rPr lang="en-US" altLang="ko-KR" sz="3200" b="1" dirty="0"/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P</a:t>
            </a:r>
            <a:r>
              <a:rPr lang="en-US" altLang="ko-KR" sz="2400" b="1" dirty="0">
                <a:solidFill>
                  <a:schemeClr val="bg1"/>
                </a:solidFill>
              </a:rPr>
              <a:t>ERFORMANCE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6A28E49-947B-4A03-896B-3A89D1EF28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74" y="3264262"/>
            <a:ext cx="1795451" cy="144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80A7B7-3008-4E32-8D5C-C06A9EDC1A28}"/>
              </a:ext>
            </a:extLst>
          </p:cNvPr>
          <p:cNvSpPr txBox="1"/>
          <p:nvPr/>
        </p:nvSpPr>
        <p:spPr>
          <a:xfrm>
            <a:off x="334133" y="2961673"/>
            <a:ext cx="185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Heung-Min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61581D-E8A5-4FF9-8398-1D3EBB323A5D}"/>
              </a:ext>
            </a:extLst>
          </p:cNvPr>
          <p:cNvSpPr txBox="1"/>
          <p:nvPr/>
        </p:nvSpPr>
        <p:spPr>
          <a:xfrm>
            <a:off x="247747" y="3273500"/>
            <a:ext cx="2032000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1" dirty="0">
                <a:solidFill>
                  <a:schemeClr val="accent5">
                    <a:lumMod val="75000"/>
                  </a:schemeClr>
                </a:solidFill>
                <a:latin typeface="PremierSans-Bold"/>
              </a:rPr>
              <a:t>T</a:t>
            </a:r>
            <a:r>
              <a:rPr lang="en-US" altLang="ko-KR" sz="1801" dirty="0">
                <a:solidFill>
                  <a:schemeClr val="bg1"/>
                </a:solidFill>
                <a:latin typeface="PremierSans-Bold"/>
              </a:rPr>
              <a:t>ottenham </a:t>
            </a:r>
            <a:r>
              <a:rPr lang="en-US" altLang="ko-KR" sz="1801" dirty="0">
                <a:solidFill>
                  <a:schemeClr val="accent5">
                    <a:lumMod val="75000"/>
                  </a:schemeClr>
                </a:solidFill>
                <a:latin typeface="PremierSans-Bold"/>
              </a:rPr>
              <a:t>H</a:t>
            </a:r>
            <a:r>
              <a:rPr lang="en-US" altLang="ko-KR" sz="1801" dirty="0">
                <a:solidFill>
                  <a:schemeClr val="bg1"/>
                </a:solidFill>
                <a:latin typeface="PremierSans-Bold"/>
              </a:rPr>
              <a:t>otspur</a:t>
            </a:r>
          </a:p>
        </p:txBody>
      </p:sp>
    </p:spTree>
    <p:extLst>
      <p:ext uri="{BB962C8B-B14F-4D97-AF65-F5344CB8AC3E}">
        <p14:creationId xmlns:p14="http://schemas.microsoft.com/office/powerpoint/2010/main" val="7659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9520DB-D06B-4403-8B5C-CB67FEA0B3F3}"/>
              </a:ext>
            </a:extLst>
          </p:cNvPr>
          <p:cNvSpPr/>
          <p:nvPr/>
        </p:nvSpPr>
        <p:spPr>
          <a:xfrm>
            <a:off x="406400" y="424873"/>
            <a:ext cx="10049164" cy="2419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B80A2D-2DA1-4B86-B405-8483E04E1577}"/>
              </a:ext>
            </a:extLst>
          </p:cNvPr>
          <p:cNvSpPr/>
          <p:nvPr/>
        </p:nvSpPr>
        <p:spPr>
          <a:xfrm>
            <a:off x="406401" y="424873"/>
            <a:ext cx="1838036" cy="3879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Attack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Analysis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36AFC-722C-4E9C-B424-0B8975A6364D}"/>
              </a:ext>
            </a:extLst>
          </p:cNvPr>
          <p:cNvSpPr txBox="1"/>
          <p:nvPr/>
        </p:nvSpPr>
        <p:spPr>
          <a:xfrm>
            <a:off x="471055" y="932872"/>
            <a:ext cx="11176000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err="1">
                <a:solidFill>
                  <a:schemeClr val="bg1"/>
                </a:solidFill>
              </a:rPr>
              <a:t>xG</a:t>
            </a:r>
            <a:r>
              <a:rPr lang="ko-KR" altLang="en-US" sz="1400" b="1" dirty="0">
                <a:solidFill>
                  <a:schemeClr val="bg1"/>
                </a:solidFill>
              </a:rPr>
              <a:t>는 기대 골 수치로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쉽게 말하면 골 찬스 상황에서 넣을 수 있는 난이도를 말  하기도 한다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손흥민 선수의 </a:t>
            </a:r>
            <a:r>
              <a:rPr lang="en-US" altLang="ko-KR" sz="1400" b="1" dirty="0">
                <a:solidFill>
                  <a:schemeClr val="bg1"/>
                </a:solidFill>
              </a:rPr>
              <a:t>xG90 </a:t>
            </a:r>
            <a:r>
              <a:rPr lang="ko-KR" altLang="en-US" sz="1400" b="1" dirty="0">
                <a:solidFill>
                  <a:schemeClr val="bg1"/>
                </a:solidFill>
              </a:rPr>
              <a:t>기대 골 수치는 선수들 중 아주 높은 수치가 아니다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그럼에도 불구하고 골 기록은 </a:t>
            </a:r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r>
              <a:rPr lang="ko-KR" altLang="en-US" sz="1400" b="1" dirty="0">
                <a:solidFill>
                  <a:schemeClr val="bg1"/>
                </a:solidFill>
              </a:rPr>
              <a:t>등을 기록하였다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이는 손흥민 선수가 굉장히 좋은 골 결정력을 지녔음을 알 게 되었다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경기당 슈팅 횟수 역시 높은 편이 아니다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즉 적은 슈팅으로 많은 골을 기록하였다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드리블 횟수는 많지 않을 걸 보아 드리블 보다는 </a:t>
            </a:r>
            <a:r>
              <a:rPr lang="ko-KR" altLang="en-US" sz="1400" b="1" dirty="0" err="1">
                <a:solidFill>
                  <a:schemeClr val="bg1"/>
                </a:solidFill>
              </a:rPr>
              <a:t>드리블러</a:t>
            </a:r>
            <a:r>
              <a:rPr lang="ko-KR" altLang="en-US" sz="1400" b="1" dirty="0">
                <a:solidFill>
                  <a:schemeClr val="bg1"/>
                </a:solidFill>
              </a:rPr>
              <a:t> 보다는 </a:t>
            </a:r>
            <a:r>
              <a:rPr lang="ko-KR" altLang="en-US" sz="1400" b="1" dirty="0" err="1">
                <a:solidFill>
                  <a:schemeClr val="bg1"/>
                </a:solidFill>
              </a:rPr>
              <a:t>슈터에</a:t>
            </a:r>
            <a:r>
              <a:rPr lang="ko-KR" altLang="en-US" sz="1400" b="1" dirty="0">
                <a:solidFill>
                  <a:schemeClr val="bg1"/>
                </a:solidFill>
              </a:rPr>
              <a:t> 가까운 거 같다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FD5112-9A2E-40A9-B8A2-3FFFA1D41553}"/>
              </a:ext>
            </a:extLst>
          </p:cNvPr>
          <p:cNvSpPr/>
          <p:nvPr/>
        </p:nvSpPr>
        <p:spPr>
          <a:xfrm>
            <a:off x="406400" y="3223491"/>
            <a:ext cx="10049164" cy="1579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976BF0-F73A-4B46-9814-18AD4B5D76C8}"/>
              </a:ext>
            </a:extLst>
          </p:cNvPr>
          <p:cNvSpPr/>
          <p:nvPr/>
        </p:nvSpPr>
        <p:spPr>
          <a:xfrm>
            <a:off x="406401" y="3223491"/>
            <a:ext cx="1838036" cy="3879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/>
              <a:t>Passing </a:t>
            </a:r>
            <a:r>
              <a:rPr lang="en-US" altLang="ko-KR" sz="17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Analysis</a:t>
            </a:r>
            <a:endParaRPr lang="ko-KR" alt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18DBD-AF84-4F4B-8442-FC58832E8993}"/>
              </a:ext>
            </a:extLst>
          </p:cNvPr>
          <p:cNvSpPr txBox="1"/>
          <p:nvPr/>
        </p:nvSpPr>
        <p:spPr>
          <a:xfrm>
            <a:off x="471055" y="3740727"/>
            <a:ext cx="11176000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어시스트도 상당히 많은 수치를 기록하였다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공격수 포지션 이므로 많은 패스 횟수를 기록하지는 않지만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그에 반면 경기당 </a:t>
            </a:r>
            <a:r>
              <a:rPr lang="ko-KR" altLang="en-US" sz="1400" b="1" dirty="0" err="1">
                <a:solidFill>
                  <a:schemeClr val="bg1"/>
                </a:solidFill>
              </a:rPr>
              <a:t>키패스</a:t>
            </a:r>
            <a:r>
              <a:rPr lang="ko-KR" altLang="en-US" sz="1400" b="1" dirty="0">
                <a:solidFill>
                  <a:schemeClr val="bg1"/>
                </a:solidFill>
              </a:rPr>
              <a:t> 횟수는 상당히 </a:t>
            </a:r>
            <a:r>
              <a:rPr lang="ko-KR" altLang="en-US" sz="1400" b="1" dirty="0" err="1">
                <a:solidFill>
                  <a:schemeClr val="bg1"/>
                </a:solidFill>
              </a:rPr>
              <a:t>눂은</a:t>
            </a:r>
            <a:r>
              <a:rPr lang="ko-KR" altLang="en-US" sz="1400" b="1" dirty="0">
                <a:solidFill>
                  <a:schemeClr val="bg1"/>
                </a:solidFill>
              </a:rPr>
              <a:t> 수치이다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이에 따른 기대 어시 도 높은 편에 속한다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026E42-FBC4-4EFB-8AE8-0D3B7CCE661C}"/>
              </a:ext>
            </a:extLst>
          </p:cNvPr>
          <p:cNvSpPr/>
          <p:nvPr/>
        </p:nvSpPr>
        <p:spPr>
          <a:xfrm>
            <a:off x="406400" y="5056399"/>
            <a:ext cx="10049164" cy="86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05DBE-FA34-4F4D-8D2A-211ED3BDA26E}"/>
              </a:ext>
            </a:extLst>
          </p:cNvPr>
          <p:cNvSpPr/>
          <p:nvPr/>
        </p:nvSpPr>
        <p:spPr>
          <a:xfrm>
            <a:off x="406401" y="5056399"/>
            <a:ext cx="1838036" cy="3879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Defense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Noto Sans" panose="020B0502040504020204" pitchFamily="34" charset="0"/>
              </a:rPr>
              <a:t>Analysis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A2377-2D10-44ED-B668-25505882F268}"/>
              </a:ext>
            </a:extLst>
          </p:cNvPr>
          <p:cNvSpPr txBox="1"/>
          <p:nvPr/>
        </p:nvSpPr>
        <p:spPr>
          <a:xfrm>
            <a:off x="471055" y="5444326"/>
            <a:ext cx="1117600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schemeClr val="bg1"/>
                </a:solidFill>
              </a:rPr>
              <a:t>공격수 포지션 이므로 수비 지표에서는 대부분 낮은 수치이다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15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A48C57-699F-4CB3-8452-B46F673F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9" y="1736787"/>
            <a:ext cx="3600000" cy="3600000"/>
          </a:xfrm>
          <a:prstGeom prst="rect">
            <a:avLst/>
          </a:prstGeom>
        </p:spPr>
      </p:pic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025B7123-F666-4D81-AF03-5B628BDC4B39}"/>
              </a:ext>
            </a:extLst>
          </p:cNvPr>
          <p:cNvSpPr/>
          <p:nvPr/>
        </p:nvSpPr>
        <p:spPr>
          <a:xfrm>
            <a:off x="5241381" y="2108881"/>
            <a:ext cx="665018" cy="180000"/>
          </a:xfrm>
          <a:prstGeom prst="flowChartTerminator">
            <a:avLst/>
          </a:prstGeom>
          <a:solidFill>
            <a:srgbClr val="FFBE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8ED50844-EF71-4370-9A6A-30E724346DF6}"/>
              </a:ext>
            </a:extLst>
          </p:cNvPr>
          <p:cNvSpPr/>
          <p:nvPr/>
        </p:nvSpPr>
        <p:spPr>
          <a:xfrm>
            <a:off x="5241381" y="2644589"/>
            <a:ext cx="665018" cy="180000"/>
          </a:xfrm>
          <a:prstGeom prst="flowChartTerminator">
            <a:avLst/>
          </a:prstGeom>
          <a:solidFill>
            <a:srgbClr val="FB56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6917803D-84D3-4030-B8D9-707A504BE07E}"/>
              </a:ext>
            </a:extLst>
          </p:cNvPr>
          <p:cNvSpPr/>
          <p:nvPr/>
        </p:nvSpPr>
        <p:spPr>
          <a:xfrm>
            <a:off x="5241381" y="3153747"/>
            <a:ext cx="665018" cy="180000"/>
          </a:xfrm>
          <a:prstGeom prst="flowChartTerminator">
            <a:avLst/>
          </a:prstGeom>
          <a:solidFill>
            <a:srgbClr val="FF0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BC58A0EC-8665-4908-BF33-A834AE4761EB}"/>
              </a:ext>
            </a:extLst>
          </p:cNvPr>
          <p:cNvSpPr/>
          <p:nvPr/>
        </p:nvSpPr>
        <p:spPr>
          <a:xfrm>
            <a:off x="5241381" y="3652509"/>
            <a:ext cx="665018" cy="180000"/>
          </a:xfrm>
          <a:prstGeom prst="flowChartTerminator">
            <a:avLst/>
          </a:prstGeom>
          <a:solidFill>
            <a:srgbClr val="8338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893019A0-9C9C-44AD-B0CE-3CEB1414FDEC}"/>
              </a:ext>
            </a:extLst>
          </p:cNvPr>
          <p:cNvSpPr/>
          <p:nvPr/>
        </p:nvSpPr>
        <p:spPr>
          <a:xfrm>
            <a:off x="5241381" y="4188217"/>
            <a:ext cx="665018" cy="180000"/>
          </a:xfrm>
          <a:prstGeom prst="flowChartTerminator">
            <a:avLst/>
          </a:prstGeom>
          <a:solidFill>
            <a:srgbClr val="3A8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28D2BE4-A966-4ACF-8140-2F3CC3E6B3CC}"/>
              </a:ext>
            </a:extLst>
          </p:cNvPr>
          <p:cNvSpPr/>
          <p:nvPr/>
        </p:nvSpPr>
        <p:spPr>
          <a:xfrm>
            <a:off x="5241381" y="4751634"/>
            <a:ext cx="665018" cy="180000"/>
          </a:xfrm>
          <a:prstGeom prst="flowChartTerminator">
            <a:avLst/>
          </a:prstGeom>
          <a:solidFill>
            <a:srgbClr val="8EDC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0DA4E-2FC4-4343-880A-BDA65C50F905}"/>
              </a:ext>
            </a:extLst>
          </p:cNvPr>
          <p:cNvSpPr txBox="1"/>
          <p:nvPr/>
        </p:nvSpPr>
        <p:spPr>
          <a:xfrm>
            <a:off x="6045198" y="1998826"/>
            <a:ext cx="7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mierSans-Bold"/>
              </a:rPr>
              <a:t>xG90</a:t>
            </a:r>
            <a:endParaRPr lang="ko-KR" altLang="en-US" b="1" dirty="0">
              <a:solidFill>
                <a:schemeClr val="bg1"/>
              </a:solidFill>
              <a:latin typeface="PremierSans-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8444C-C2C2-4E3F-9D97-37534A0511F1}"/>
              </a:ext>
            </a:extLst>
          </p:cNvPr>
          <p:cNvSpPr txBox="1"/>
          <p:nvPr/>
        </p:nvSpPr>
        <p:spPr>
          <a:xfrm>
            <a:off x="6045198" y="2534534"/>
            <a:ext cx="7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mierSans-Bold"/>
              </a:rPr>
              <a:t>xA90</a:t>
            </a:r>
            <a:endParaRPr lang="ko-KR" altLang="en-US" b="1" dirty="0">
              <a:solidFill>
                <a:schemeClr val="bg1"/>
              </a:solidFill>
              <a:latin typeface="PremierSans-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680C-1BEC-474B-8EE2-332AFCD6F0FA}"/>
              </a:ext>
            </a:extLst>
          </p:cNvPr>
          <p:cNvSpPr txBox="1"/>
          <p:nvPr/>
        </p:nvSpPr>
        <p:spPr>
          <a:xfrm>
            <a:off x="6045198" y="3043692"/>
            <a:ext cx="7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mierSans-Bold"/>
              </a:rPr>
              <a:t>G/90</a:t>
            </a:r>
            <a:endParaRPr lang="ko-KR" altLang="en-US" b="1" dirty="0">
              <a:solidFill>
                <a:schemeClr val="bg1"/>
              </a:solidFill>
              <a:latin typeface="PremierSans-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C4984-07D2-44DF-9A7E-AFC2FF007C1B}"/>
              </a:ext>
            </a:extLst>
          </p:cNvPr>
          <p:cNvSpPr txBox="1"/>
          <p:nvPr/>
        </p:nvSpPr>
        <p:spPr>
          <a:xfrm>
            <a:off x="6045198" y="3536787"/>
            <a:ext cx="7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mierSans-Bold"/>
              </a:rPr>
              <a:t>A/90</a:t>
            </a:r>
            <a:endParaRPr lang="ko-KR" altLang="en-US" b="1" dirty="0">
              <a:solidFill>
                <a:schemeClr val="bg1"/>
              </a:solidFill>
              <a:latin typeface="PremierSans-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69D65-EB21-4B83-A355-97432E03B33B}"/>
              </a:ext>
            </a:extLst>
          </p:cNvPr>
          <p:cNvSpPr txBox="1"/>
          <p:nvPr/>
        </p:nvSpPr>
        <p:spPr>
          <a:xfrm>
            <a:off x="6045198" y="4078162"/>
            <a:ext cx="122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  <a:latin typeface="PremierSans-Bold"/>
              </a:rPr>
              <a:t>xGChain</a:t>
            </a:r>
            <a:r>
              <a:rPr lang="en-US" altLang="ko-KR" sz="1600" b="1" dirty="0">
                <a:solidFill>
                  <a:schemeClr val="bg1"/>
                </a:solidFill>
                <a:latin typeface="PremierSans-Bold"/>
              </a:rPr>
              <a:t>/90</a:t>
            </a:r>
            <a:endParaRPr lang="ko-KR" altLang="en-US" sz="1400" b="1" dirty="0">
              <a:solidFill>
                <a:schemeClr val="bg1"/>
              </a:solidFill>
              <a:latin typeface="PremierSans-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A15FD-04CD-4B22-826A-C7F6EC78B2F7}"/>
              </a:ext>
            </a:extLst>
          </p:cNvPr>
          <p:cNvSpPr txBox="1"/>
          <p:nvPr/>
        </p:nvSpPr>
        <p:spPr>
          <a:xfrm>
            <a:off x="6045197" y="4641579"/>
            <a:ext cx="1436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/>
                </a:solidFill>
                <a:latin typeface="PremierSans-Bold"/>
              </a:rPr>
              <a:t>xGBuildup</a:t>
            </a:r>
            <a:r>
              <a:rPr lang="en-US" altLang="ko-KR" sz="1600" b="1" dirty="0">
                <a:solidFill>
                  <a:schemeClr val="bg1"/>
                </a:solidFill>
                <a:latin typeface="PremierSans-Bold"/>
              </a:rPr>
              <a:t>/90</a:t>
            </a:r>
            <a:endParaRPr lang="ko-KR" altLang="en-US" sz="1400" b="1" dirty="0">
              <a:solidFill>
                <a:schemeClr val="bg1"/>
              </a:solidFill>
              <a:latin typeface="PremierSans-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C478F7F-4688-4BA4-8EB3-55C1370C3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2" y="1741713"/>
            <a:ext cx="3600000" cy="36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633026-FAB0-4618-B07A-90440D685120}"/>
              </a:ext>
            </a:extLst>
          </p:cNvPr>
          <p:cNvSpPr txBox="1"/>
          <p:nvPr/>
        </p:nvSpPr>
        <p:spPr>
          <a:xfrm>
            <a:off x="2167654" y="1603095"/>
            <a:ext cx="2092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mierSans-Bold"/>
                <a:cs typeface="Arial" panose="020B0604020202020204" pitchFamily="34" charset="0"/>
              </a:rPr>
              <a:t>Son Heung-Min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572A3-22EE-49DD-A797-8DDC10F97F9B}"/>
              </a:ext>
            </a:extLst>
          </p:cNvPr>
          <p:cNvSpPr txBox="1"/>
          <p:nvPr/>
        </p:nvSpPr>
        <p:spPr>
          <a:xfrm>
            <a:off x="8442830" y="1603095"/>
            <a:ext cx="1859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PremierSans-Bold"/>
                <a:cs typeface="Arial" panose="020B0604020202020204" pitchFamily="34" charset="0"/>
              </a:rPr>
              <a:t>Other</a:t>
            </a:r>
            <a:r>
              <a:rPr lang="en-US" alt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altLang="ko-K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Players</a:t>
            </a:r>
            <a:endParaRPr lang="en-US" altLang="ko-K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8707AE-487B-4C6F-B3E2-615603DC2E92}"/>
              </a:ext>
            </a:extLst>
          </p:cNvPr>
          <p:cNvSpPr txBox="1"/>
          <p:nvPr/>
        </p:nvSpPr>
        <p:spPr>
          <a:xfrm>
            <a:off x="4842830" y="1424729"/>
            <a:ext cx="36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mierSans-Bold"/>
                <a:cs typeface="Arial" panose="020B0604020202020204" pitchFamily="34" charset="0"/>
              </a:rPr>
              <a:t>2020-2021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</a:t>
            </a:r>
          </a:p>
        </p:txBody>
      </p:sp>
    </p:spTree>
    <p:extLst>
      <p:ext uri="{BB962C8B-B14F-4D97-AF65-F5344CB8AC3E}">
        <p14:creationId xmlns:p14="http://schemas.microsoft.com/office/powerpoint/2010/main" val="273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288</Words>
  <Application>Microsoft Office PowerPoint</Application>
  <PresentationFormat>와이드스크린</PresentationFormat>
  <Paragraphs>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PremierSans-Bold</vt:lpstr>
      <vt:lpstr>PremierSans-BoldPremierSans-Bol</vt:lpstr>
      <vt:lpstr>PremierSans-Regular</vt:lpstr>
      <vt:lpstr>맑은 고딕</vt:lpstr>
      <vt:lpstr>Arial</vt:lpstr>
      <vt:lpstr>Arial Narrow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정운관</dc:creator>
  <cp:lastModifiedBy>정운관</cp:lastModifiedBy>
  <cp:revision>11</cp:revision>
  <dcterms:created xsi:type="dcterms:W3CDTF">2021-11-23T14:20:39Z</dcterms:created>
  <dcterms:modified xsi:type="dcterms:W3CDTF">2021-11-25T16:30:34Z</dcterms:modified>
</cp:coreProperties>
</file>